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Sheet1!$A$2:$A$7</c:f>
              <c:strCache>
                <c:ptCount val="6"/>
                <c:pt idx="0">
                  <c:v>Cardiology</c:v>
                </c:pt>
                <c:pt idx="1">
                  <c:v>Oncology</c:v>
                </c:pt>
                <c:pt idx="2">
                  <c:v>Orthopedics</c:v>
                </c:pt>
                <c:pt idx="3">
                  <c:v>Neurology</c:v>
                </c:pt>
                <c:pt idx="4">
                  <c:v>Pediatrics</c:v>
                </c:pt>
                <c:pt idx="5">
                  <c:v>Emergency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380</c:v>
                </c:pt>
                <c:pt idx="1">
                  <c:v>290</c:v>
                </c:pt>
                <c:pt idx="2">
                  <c:v>340</c:v>
                </c:pt>
                <c:pt idx="3">
                  <c:v>220</c:v>
                </c:pt>
                <c:pt idx="4">
                  <c:v>410</c:v>
                </c:pt>
                <c:pt idx="5">
                  <c:v>520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Cardiology</c:v>
                </c:pt>
                <c:pt idx="1">
                  <c:v>Oncology</c:v>
                </c:pt>
                <c:pt idx="2">
                  <c:v>Orthopedics</c:v>
                </c:pt>
                <c:pt idx="3">
                  <c:v>Neurology</c:v>
                </c:pt>
                <c:pt idx="4">
                  <c:v>Pediatrics</c:v>
                </c:pt>
                <c:pt idx="5">
                  <c:v>Emergency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420</c:v>
                </c:pt>
                <c:pt idx="1">
                  <c:v>350</c:v>
                </c:pt>
                <c:pt idx="2">
                  <c:v>380</c:v>
                </c:pt>
                <c:pt idx="3">
                  <c:v>260</c:v>
                </c:pt>
                <c:pt idx="4">
                  <c:v>450</c:v>
                </c:pt>
                <c:pt idx="5">
                  <c:v>580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Satisfaction %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94.2</c:v>
                </c:pt>
                <c:pt idx="1">
                  <c:v>95.8</c:v>
                </c:pt>
                <c:pt idx="2">
                  <c:v>96.9</c:v>
                </c:pt>
                <c:pt idx="3">
                  <c:v>97.8</c:v>
                </c:pt>
                <c:pt idx="4">
                  <c:v>98.5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Readmit Rate %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12.1</c:v>
                </c:pt>
                <c:pt idx="1">
                  <c:v>11.2</c:v>
                </c:pt>
                <c:pt idx="2">
                  <c:v>10.0</c:v>
                </c:pt>
                <c:pt idx="3">
                  <c:v>9.1</c:v>
                </c:pt>
                <c:pt idx="4">
                  <c:v>8.2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Mortality Idx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1.05</c:v>
                </c:pt>
                <c:pt idx="1">
                  <c:v>0.98</c:v>
                </c:pt>
                <c:pt idx="2">
                  <c:v>0.92</c:v>
                </c:pt>
                <c:pt idx="3">
                  <c:v>0.88</c:v>
                </c:pt>
                <c:pt idx="4">
                  <c:v>0.84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0D9488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6366F1"/>
              </a:solidFill>
            </c:spPr>
          </c:dPt>
          <c:dPt>
            <c:idx val="4"/>
            <c:spPr>
              <a:solidFill>
                <a:srgbClr val="F97316"/>
              </a:solidFill>
            </c:spPr>
          </c:dPt>
          <c:cat>
            <c:strRef>
              <c:f>Sheet1!$A$2:$A$6</c:f>
              <c:strCache>
                <c:ptCount val="5"/>
                <c:pt idx="0">
                  <c:v>Medicare</c:v>
                </c:pt>
                <c:pt idx="1">
                  <c:v>Commercial</c:v>
                </c:pt>
                <c:pt idx="2">
                  <c:v>Medicaid</c:v>
                </c:pt>
                <c:pt idx="3">
                  <c:v>Self-Pay</c:v>
                </c:pt>
                <c:pt idx="4">
                  <c:v>Other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38</c:v>
                </c:pt>
                <c:pt idx="1">
                  <c:v>35</c:v>
                </c:pt>
                <c:pt idx="2">
                  <c:v>15</c:v>
                </c:pt>
                <c:pt idx="3">
                  <c:v>8</c:v>
                </c:pt>
                <c:pt idx="4">
                  <c:v>4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5B8A72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5B8A72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3048000" y="242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3048000" y="462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929000"/>
            <a:ext cx="10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85800" y="2629000"/>
            <a:ext cx="9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Advancing Patient Outcomes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696000" y="3579000"/>
            <a:ext cx="800000" cy="0"/>
          </a:xfrm>
          <a:prstGeom prst="line">
            <a:avLst/>
          </a:prstGeom>
          <a:ln w="254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685800" y="377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Healthcare Innovation &amp; Clinical Excellence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4829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DC4B8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37250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PATIENT VOLUME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97250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7250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10B981"/>
                </a:solidFill>
                <a:latin typeface="Inter"/>
              </a:rPr>
              <a:t>↑ +12%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1512093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37250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88%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3476625" y="1971600"/>
            <a:ext cx="0" cy="24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556625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SATISFACTION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16625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98.5%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56625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10B981"/>
                </a:solidFill>
                <a:latin typeface="Inter"/>
              </a:rPr>
              <a:t>↑ +1.2%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4131468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556625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98%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096000" y="1971600"/>
            <a:ext cx="0" cy="24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176000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READMISSION RATE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136000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8.2%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76000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EF4444"/>
                </a:solidFill>
                <a:latin typeface="Inter"/>
              </a:rPr>
              <a:t>↓ -15%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6750843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176000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18%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8715375" y="1971600"/>
            <a:ext cx="0" cy="24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795375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BED UTILIZATION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755375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91%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795375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10B981"/>
                </a:solidFill>
                <a:latin typeface="Inter"/>
              </a:rPr>
              <a:t>↑ +3%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9370218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795375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91%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857250" y="14716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857250" y="1471600"/>
            <a:ext cx="514125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57250" y="16216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57250" y="20216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Top-tier clinical outcomes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Strong physician network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Advanced EHR integration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93500" y="14716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93500" y="1471600"/>
            <a:ext cx="514125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93500" y="16216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93500" y="20216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Rural access gaps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Nurse staffing challenges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Aging infrastructure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57250" y="37191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57250" y="3719100"/>
            <a:ext cx="5141250" cy="600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057250" y="38691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D9488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57250" y="42691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Telehealth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AI-assisted diagnostics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Value-based care contracts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93500" y="37191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FAE7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93500" y="3719100"/>
            <a:ext cx="5141250" cy="60000"/>
          </a:xfrm>
          <a:prstGeom prst="rect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93500" y="38691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36414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93500" y="42691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3641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Regulatory changes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3641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Cybersecurity risks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3641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Payer reimbursement cuts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357250" y="1521600"/>
            <a:ext cx="9977500" cy="4479200"/>
          </a:xfrm>
          <a:prstGeom prst="rect">
            <a:avLst/>
          </a:prstGeom>
          <a:noFill/>
          <a:ln w="6350">
            <a:solidFill>
              <a:srgbClr val="CDDB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6346000" y="1521600"/>
            <a:ext cx="0" cy="447920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357250" y="3761200"/>
            <a:ext cx="99775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1507250" y="1631600"/>
            <a:ext cx="100000" cy="1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57250" y="16216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Quick Wins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07250" y="19416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1" name="Oval 10"/>
          <p:cNvSpPr/>
          <p:nvPr/>
        </p:nvSpPr>
        <p:spPr>
          <a:xfrm>
            <a:off x="6496000" y="16316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646000" y="16216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Major Projects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96000" y="19416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4" name="Oval 13"/>
          <p:cNvSpPr/>
          <p:nvPr/>
        </p:nvSpPr>
        <p:spPr>
          <a:xfrm>
            <a:off x="1507250" y="38712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657250" y="38612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Fill-Ins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07250" y="41812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7" name="Oval 16"/>
          <p:cNvSpPr/>
          <p:nvPr/>
        </p:nvSpPr>
        <p:spPr>
          <a:xfrm>
            <a:off x="6496000" y="3871200"/>
            <a:ext cx="100000" cy="10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646000" y="38612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Thankless Tasks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96000" y="41812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57250" y="3581200"/>
            <a:ext cx="38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Effort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57250" y="6080800"/>
            <a:ext cx="99775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Impact</a:t>
            </a:r>
          </a:p>
        </p:txBody>
      </p:sp>
      <p:cxnSp>
        <p:nvCxnSpPr>
          <p:cNvPr id="22" name="Connector 21"/>
          <p:cNvCxnSpPr/>
          <p:nvPr/>
        </p:nvCxnSpPr>
        <p:spPr>
          <a:xfrm flipV="1">
            <a:off x="1297250" y="1521600"/>
            <a:ext cx="0" cy="4479200"/>
          </a:xfrm>
          <a:prstGeom prst="line">
            <a:avLst/>
          </a:prstGeom>
          <a:ln w="63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1357250" y="6060800"/>
            <a:ext cx="9977500" cy="0"/>
          </a:xfrm>
          <a:prstGeom prst="line">
            <a:avLst/>
          </a:prstGeom>
          <a:ln w="63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796000" y="2057200"/>
            <a:ext cx="2600000" cy="26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96000" y="3022700"/>
            <a:ext cx="12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Innovation</a:t>
            </a:r>
          </a:p>
        </p:txBody>
      </p:sp>
      <p:sp>
        <p:nvSpPr>
          <p:cNvPr id="7" name="Oval 6"/>
          <p:cNvSpPr/>
          <p:nvPr/>
        </p:nvSpPr>
        <p:spPr>
          <a:xfrm>
            <a:off x="4133000" y="2915200"/>
            <a:ext cx="2600000" cy="26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0D948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501500" y="4309700"/>
            <a:ext cx="12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Experience</a:t>
            </a:r>
          </a:p>
        </p:txBody>
      </p:sp>
      <p:sp>
        <p:nvSpPr>
          <p:cNvPr id="9" name="Oval 8"/>
          <p:cNvSpPr/>
          <p:nvPr/>
        </p:nvSpPr>
        <p:spPr>
          <a:xfrm>
            <a:off x="5459000" y="2915200"/>
            <a:ext cx="2600000" cy="26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490500" y="4309700"/>
            <a:ext cx="12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Trust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96000" y="36462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Our Competitive Advantage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Clinical Process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Workflows and care delivery models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1905000" y="2571600"/>
            <a:ext cx="8382000" cy="0"/>
          </a:xfrm>
          <a:prstGeom prst="line">
            <a:avLst/>
          </a:prstGeom>
          <a:ln w="9525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050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050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72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Assess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972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Patient evaluation</a:t>
            </a:r>
          </a:p>
        </p:txBody>
      </p:sp>
      <p:sp>
        <p:nvSpPr>
          <p:cNvPr id="9" name="Oval 8"/>
          <p:cNvSpPr/>
          <p:nvPr/>
        </p:nvSpPr>
        <p:spPr>
          <a:xfrm>
            <a:off x="38005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8005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927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Diagnose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927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Clinical analysis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0882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Plan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882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Treatment protocol</a:t>
            </a:r>
          </a:p>
        </p:txBody>
      </p:sp>
      <p:sp>
        <p:nvSpPr>
          <p:cNvPr id="17" name="Oval 16"/>
          <p:cNvSpPr/>
          <p:nvPr/>
        </p:nvSpPr>
        <p:spPr>
          <a:xfrm>
            <a:off x="79915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9915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4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837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Treat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837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Care delivery</a:t>
            </a:r>
          </a:p>
        </p:txBody>
      </p:sp>
      <p:sp>
        <p:nvSpPr>
          <p:cNvPr id="21" name="Oval 20"/>
          <p:cNvSpPr/>
          <p:nvPr/>
        </p:nvSpPr>
        <p:spPr>
          <a:xfrm>
            <a:off x="100870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100870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5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2792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Monitor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2792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Outcomes tracking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Assess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Intervene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Evaluate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Adapt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1905000" y="2771600"/>
            <a:ext cx="8382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8350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872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Q1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72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Telehealth 2.0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72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Next-gen virtual care
platform launch</a:t>
            </a:r>
          </a:p>
        </p:txBody>
      </p:sp>
      <p:sp>
        <p:nvSpPr>
          <p:cNvPr id="9" name="Oval 8"/>
          <p:cNvSpPr/>
          <p:nvPr/>
        </p:nvSpPr>
        <p:spPr>
          <a:xfrm>
            <a:off x="39305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9827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Q2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827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AI Diagnostics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827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ML-powered diagnostic
assist rollout</a:t>
            </a:r>
          </a:p>
        </p:txBody>
      </p:sp>
      <p:sp>
        <p:nvSpPr>
          <p:cNvPr id="13" name="Oval 12"/>
          <p:cNvSpPr/>
          <p:nvPr/>
        </p:nvSpPr>
        <p:spPr>
          <a:xfrm>
            <a:off x="60260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0782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Q3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0782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Network Growth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782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Onboard 15 new
hospital partners</a:t>
            </a:r>
          </a:p>
        </p:txBody>
      </p:sp>
      <p:sp>
        <p:nvSpPr>
          <p:cNvPr id="17" name="Oval 16"/>
          <p:cNvSpPr/>
          <p:nvPr/>
        </p:nvSpPr>
        <p:spPr>
          <a:xfrm>
            <a:off x="81215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1737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Q4 2026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737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Accreditation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737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Achieve JCI
certification</a:t>
            </a:r>
          </a:p>
        </p:txBody>
      </p:sp>
      <p:sp>
        <p:nvSpPr>
          <p:cNvPr id="21" name="Oval 20"/>
          <p:cNvSpPr/>
          <p:nvPr/>
        </p:nvSpPr>
        <p:spPr>
          <a:xfrm>
            <a:off x="102170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2692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Q1 2027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2692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Research Center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2692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Open dedicated
clinical research hub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Conversion Funnel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157250" y="1521600"/>
            <a:ext cx="9877500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307250" y="1581600"/>
            <a:ext cx="473875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Awareness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96000" y="1561600"/>
            <a:ext cx="47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10,000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96000" y="1801600"/>
            <a:ext cx="47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Total market reach</a:t>
            </a:r>
          </a:p>
        </p:txBody>
      </p:sp>
      <p:sp>
        <p:nvSpPr>
          <p:cNvPr id="8" name="Oval 7"/>
          <p:cNvSpPr/>
          <p:nvPr/>
        </p:nvSpPr>
        <p:spPr>
          <a:xfrm>
            <a:off x="1192250" y="179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898063" y="2151600"/>
            <a:ext cx="8395875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048063" y="2211600"/>
            <a:ext cx="3997937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Interest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0" y="2191600"/>
            <a:ext cx="4047937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5,200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96000" y="2431600"/>
            <a:ext cx="4047937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Engaged prospects</a:t>
            </a:r>
          </a:p>
        </p:txBody>
      </p:sp>
      <p:sp>
        <p:nvSpPr>
          <p:cNvPr id="13" name="Oval 12"/>
          <p:cNvSpPr/>
          <p:nvPr/>
        </p:nvSpPr>
        <p:spPr>
          <a:xfrm>
            <a:off x="1933063" y="242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2638875" y="2781600"/>
            <a:ext cx="6914250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2788875" y="2841600"/>
            <a:ext cx="3257125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Consideration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96000" y="2821600"/>
            <a:ext cx="330712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2,800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6000" y="3061600"/>
            <a:ext cx="330712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Qualified leads</a:t>
            </a:r>
          </a:p>
        </p:txBody>
      </p:sp>
      <p:sp>
        <p:nvSpPr>
          <p:cNvPr id="18" name="Oval 17"/>
          <p:cNvSpPr/>
          <p:nvPr/>
        </p:nvSpPr>
        <p:spPr>
          <a:xfrm>
            <a:off x="2673875" y="305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3379688" y="3411600"/>
            <a:ext cx="5432625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3529688" y="3471600"/>
            <a:ext cx="2516312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Intent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0" y="3451600"/>
            <a:ext cx="256631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1,400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96000" y="3691600"/>
            <a:ext cx="256631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Sales pipeline</a:t>
            </a:r>
          </a:p>
        </p:txBody>
      </p:sp>
      <p:sp>
        <p:nvSpPr>
          <p:cNvPr id="23" name="Oval 22"/>
          <p:cNvSpPr/>
          <p:nvPr/>
        </p:nvSpPr>
        <p:spPr>
          <a:xfrm>
            <a:off x="3414688" y="368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4120500" y="4041600"/>
            <a:ext cx="3951000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270500" y="4101600"/>
            <a:ext cx="17755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Purchase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96000" y="4081600"/>
            <a:ext cx="182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680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096000" y="4321600"/>
            <a:ext cx="182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Converted customers</a:t>
            </a:r>
          </a:p>
        </p:txBody>
      </p:sp>
      <p:sp>
        <p:nvSpPr>
          <p:cNvPr id="28" name="Oval 27"/>
          <p:cNvSpPr/>
          <p:nvPr/>
        </p:nvSpPr>
        <p:spPr>
          <a:xfrm>
            <a:off x="4155500" y="431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5048250" y="1571600"/>
            <a:ext cx="2095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5048250" y="157160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078250" y="160160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48250" y="1601600"/>
            <a:ext cx="1047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96000" y="1601600"/>
            <a:ext cx="647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Long-term aspirational goal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4000500" y="2497440"/>
            <a:ext cx="41910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4000500" y="249744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030500" y="252744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00500" y="2527440"/>
            <a:ext cx="209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Strategy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96000" y="2527440"/>
            <a:ext cx="169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Multi-year plan to achieve vision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2952750" y="3423280"/>
            <a:ext cx="6286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2952750" y="342328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982750" y="345328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52750" y="3453280"/>
            <a:ext cx="31432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96000" y="3453280"/>
            <a:ext cx="27432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Measurable annual targets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1905000" y="4349120"/>
            <a:ext cx="83820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1905000" y="434912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935000" y="437912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305000" y="4379120"/>
            <a:ext cx="4191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Tactics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96000" y="4379120"/>
            <a:ext cx="3791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Quarterly action plans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57250" y="5274960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857250" y="527496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87250" y="530496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257250" y="5304960"/>
            <a:ext cx="5238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Operations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96000" y="5304960"/>
            <a:ext cx="4838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Daily execution and processes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857250" y="6200800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957250" y="1451600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5725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5725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Our Organization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5725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Mission, values, and clinical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657250" y="2162514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957250" y="2192514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95725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5725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Clinical 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5725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Patient outcomes, efficiency, and growth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657250" y="2903428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957250" y="2933428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95725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5725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Clinical 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65725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Workflows and care delivery models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657250" y="3644342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957250" y="3674342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95725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5725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Performance Data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65725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Clinical metrics and financial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657250" y="4385256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957250" y="4415256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95725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5725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65725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Milestones, projects, and risk assessment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657250" y="5126170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957250" y="5156170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95725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65725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Programs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65725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Service lines, research, and partnerships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657250" y="5867084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957250" y="5897084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95725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65725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Implementation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65725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Roadmap, actions, and next steps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86200"/>
            <a:ext cx="0" cy="1650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3011200"/>
            <a:ext cx="1428941" cy="825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28941" cy="824999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650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67059" y="3836200"/>
            <a:ext cx="1428941" cy="825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67059" y="3011200"/>
            <a:ext cx="1428941" cy="825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96000" y="3436200"/>
            <a:ext cx="800000" cy="8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696000" y="3436200"/>
            <a:ext cx="800000" cy="8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Our Platform</a:t>
            </a:r>
          </a:p>
        </p:txBody>
      </p:sp>
      <p:sp>
        <p:nvSpPr>
          <p:cNvPr id="13" name="Oval 12"/>
          <p:cNvSpPr/>
          <p:nvPr/>
        </p:nvSpPr>
        <p:spPr>
          <a:xfrm>
            <a:off x="5856000" y="1946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0D948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56000" y="1946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Analytics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6000" y="24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Real-time data insights</a:t>
            </a:r>
          </a:p>
        </p:txBody>
      </p:sp>
      <p:sp>
        <p:nvSpPr>
          <p:cNvPr id="16" name="Oval 15"/>
          <p:cNvSpPr/>
          <p:nvPr/>
        </p:nvSpPr>
        <p:spPr>
          <a:xfrm>
            <a:off x="7284941" y="2771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284941" y="2771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24941" y="3281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Oval 18"/>
          <p:cNvSpPr/>
          <p:nvPr/>
        </p:nvSpPr>
        <p:spPr>
          <a:xfrm>
            <a:off x="7284941" y="4421199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4941" y="4421199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Integration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24941" y="4931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Seamless API connectivity</a:t>
            </a:r>
          </a:p>
        </p:txBody>
      </p:sp>
      <p:sp>
        <p:nvSpPr>
          <p:cNvPr id="22" name="Oval 21"/>
          <p:cNvSpPr/>
          <p:nvPr/>
        </p:nvSpPr>
        <p:spPr>
          <a:xfrm>
            <a:off x="5856000" y="5246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856000" y="5246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Automation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96000" y="57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Workflow optimization</a:t>
            </a:r>
          </a:p>
        </p:txBody>
      </p:sp>
      <p:sp>
        <p:nvSpPr>
          <p:cNvPr id="25" name="Oval 24"/>
          <p:cNvSpPr/>
          <p:nvPr/>
        </p:nvSpPr>
        <p:spPr>
          <a:xfrm>
            <a:off x="4427059" y="4421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F9731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427059" y="4421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67059" y="4931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24/7 expert assistance</a:t>
            </a:r>
          </a:p>
        </p:txBody>
      </p:sp>
      <p:sp>
        <p:nvSpPr>
          <p:cNvPr id="28" name="Oval 27"/>
          <p:cNvSpPr/>
          <p:nvPr/>
        </p:nvSpPr>
        <p:spPr>
          <a:xfrm>
            <a:off x="4427059" y="2771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427059" y="2771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967059" y="3281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Global infrastructure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Performance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Metrics that guide clinical decisions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Patient Volume by Service Line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Clinical Quality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Revenue by Payer Mix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F4C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Medicare (38%)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Commercial (35%)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Medicaid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Self-Pay (8%)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Other (4%)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In-House Platform</a:t>
            </a:r>
          </a:p>
        </p:txBody>
      </p:sp>
      <p:sp>
        <p:nvSpPr>
          <p:cNvPr id="8" name="Rectangle 7"/>
          <p:cNvSpPr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Partner Solution</a:t>
            </a:r>
          </a:p>
        </p:txBody>
      </p:sp>
      <p:sp>
        <p:nvSpPr>
          <p:cNvPr id="11" name="Oval 10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Native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EHR Integration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API-based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12 months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Implementation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6 months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Full control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Customization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Limited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Built-in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HIPAA Compliance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Certified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Internal team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Vendor SLA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$4.2M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Total Cost (3yr)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$2.8M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Clinical 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Trend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Patient Volume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1.8M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1.9M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2.1M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+10.5%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Avg Length of Stay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4.8 days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4.5 days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4.2 days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-6.7%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Readmission Rate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10.0%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9.1%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-9.9%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OR Utilization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78%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82%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86%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+4.9%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Revenue per Bed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$1.2M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$1.35M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$1.5M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+11.1%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Staff Satisfaction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82%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86%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89%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+3.5%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516937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516937" y="2321600"/>
            <a:ext cx="1300000" cy="13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33937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33937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$8.2M / $10M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7250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REVENUE TARGET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966937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66937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0D9488"/>
                </a:solidFill>
                <a:latin typeface="Inter"/>
              </a:rPr>
              <a:t>82%</a:t>
            </a:r>
          </a:p>
        </p:txBody>
      </p:sp>
      <p:sp>
        <p:nvSpPr>
          <p:cNvPr id="12" name="Oval 11"/>
          <p:cNvSpPr/>
          <p:nvPr/>
        </p:nvSpPr>
        <p:spPr>
          <a:xfrm>
            <a:off x="4136312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136312" y="2321600"/>
            <a:ext cx="1300000" cy="13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253312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253312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94%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16625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CUSTOMER SATISFACTION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586312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486312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10B981"/>
                </a:solidFill>
                <a:latin typeface="Inter"/>
              </a:rPr>
              <a:t>94%</a:t>
            </a:r>
          </a:p>
        </p:txBody>
      </p:sp>
      <p:sp>
        <p:nvSpPr>
          <p:cNvPr id="19" name="Oval 18"/>
          <p:cNvSpPr/>
          <p:nvPr/>
        </p:nvSpPr>
        <p:spPr>
          <a:xfrm>
            <a:off x="6755687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6755687" y="2321600"/>
            <a:ext cx="1300000" cy="13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6872687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72687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42 / 50 pts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36000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SPRINT VELOCITY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205687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105687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F4444"/>
                </a:solidFill>
                <a:latin typeface="Inter"/>
              </a:rPr>
              <a:t>84%</a:t>
            </a:r>
          </a:p>
        </p:txBody>
      </p:sp>
      <p:sp>
        <p:nvSpPr>
          <p:cNvPr id="26" name="Oval 25"/>
          <p:cNvSpPr/>
          <p:nvPr/>
        </p:nvSpPr>
        <p:spPr>
          <a:xfrm>
            <a:off x="9375062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375062" y="2321600"/>
            <a:ext cx="1300000" cy="130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9492062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9492062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99.95%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755375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UPTIME SLA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825062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725062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366F1"/>
                </a:solidFill>
                <a:latin typeface="Inter"/>
              </a:rPr>
              <a:t>99%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Planning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Milestones, projects, and risk management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1730375" y="3371600"/>
            <a:ext cx="873125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67537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77250" y="236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Jan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77250" y="26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Project Kickoff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7250" y="29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9" name="Connector 8"/>
          <p:cNvCxnSpPr/>
          <p:nvPr/>
        </p:nvCxnSpPr>
        <p:spPr>
          <a:xfrm flipV="1">
            <a:off x="1730375" y="311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342162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1" name="Connector 10"/>
          <p:cNvCxnSpPr/>
          <p:nvPr/>
        </p:nvCxnSpPr>
        <p:spPr>
          <a:xfrm>
            <a:off x="3476625" y="342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623500" y="367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Mar 2026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623500" y="39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Alpha Release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623500" y="42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Core features complete</a:t>
            </a:r>
          </a:p>
        </p:txBody>
      </p:sp>
      <p:sp>
        <p:nvSpPr>
          <p:cNvPr id="15" name="Oval 14"/>
          <p:cNvSpPr/>
          <p:nvPr/>
        </p:nvSpPr>
        <p:spPr>
          <a:xfrm>
            <a:off x="516787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369750" y="236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May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69750" y="26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Beta Testing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369750" y="29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19" name="Connector 18"/>
          <p:cNvCxnSpPr/>
          <p:nvPr/>
        </p:nvCxnSpPr>
        <p:spPr>
          <a:xfrm flipV="1">
            <a:off x="5222875" y="311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691412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1" name="Connector 20"/>
          <p:cNvCxnSpPr/>
          <p:nvPr/>
        </p:nvCxnSpPr>
        <p:spPr>
          <a:xfrm>
            <a:off x="6969125" y="342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116000" y="367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Jul 2026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16000" y="39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Launch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116000" y="42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5" name="Oval 24"/>
          <p:cNvSpPr/>
          <p:nvPr/>
        </p:nvSpPr>
        <p:spPr>
          <a:xfrm>
            <a:off x="866037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62250" y="236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Sep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62250" y="26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Scale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862250" y="29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Performance optimization</a:t>
            </a:r>
          </a:p>
        </p:txBody>
      </p:sp>
      <p:cxnSp>
        <p:nvCxnSpPr>
          <p:cNvPr id="29" name="Connector 28"/>
          <p:cNvCxnSpPr/>
          <p:nvPr/>
        </p:nvCxnSpPr>
        <p:spPr>
          <a:xfrm flipV="1">
            <a:off x="8715375" y="311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1040662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10461625" y="342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608500" y="367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Nov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608500" y="39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Review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608500" y="42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Post-launch assessment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Our Organization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Caring for communities since 2005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17250" y="1571600"/>
            <a:ext cx="3372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5B8A72"/>
                </a:solidFill>
                <a:latin typeface="Inter"/>
              </a:rPr>
              <a:t>TO DO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917250" y="1891600"/>
            <a:ext cx="4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089750" y="1571600"/>
            <a:ext cx="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ADC4B8"/>
                </a:solidFill>
                <a:latin typeface="Inter"/>
              </a:rPr>
              <a:t>(3)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7250" y="20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07250" y="20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Define requirements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917250" y="237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17250" y="241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7250" y="241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Design wireframes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917250" y="272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17250" y="27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07250" y="27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Set up CI/CD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4349750" y="1571600"/>
            <a:ext cx="0" cy="45292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409750" y="1571600"/>
            <a:ext cx="3372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5B8A72"/>
                </a:solidFill>
                <a:latin typeface="Inter"/>
              </a:rPr>
              <a:t>IN PROGRESS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409750" y="1891600"/>
            <a:ext cx="4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582250" y="1571600"/>
            <a:ext cx="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ADC4B8"/>
                </a:solidFill>
                <a:latin typeface="Inter"/>
              </a:rPr>
              <a:t>(2)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09750" y="20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99750" y="20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API development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4409750" y="237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409750" y="241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99750" y="241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Frontend build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842250" y="1571600"/>
            <a:ext cx="0" cy="45292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902250" y="1571600"/>
            <a:ext cx="3372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5B8A72"/>
                </a:solidFill>
                <a:latin typeface="Inter"/>
              </a:rPr>
              <a:t>DONE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7902250" y="1891600"/>
            <a:ext cx="4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1074750" y="1571600"/>
            <a:ext cx="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ADC4B8"/>
                </a:solidFill>
                <a:latin typeface="Inter"/>
              </a:rPr>
              <a:t>(3)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902250" y="20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992250" y="20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Project charter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7902250" y="237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902250" y="241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992250" y="241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Team onboarding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7902250" y="272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902250" y="27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992250" y="27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Architecture review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457250" y="16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457250" y="28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457250" y="40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457250" y="52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14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32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50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8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857250" y="2171600"/>
            <a:ext cx="200000" cy="20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077250" y="23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Data Breach</a:t>
            </a:r>
          </a:p>
        </p:txBody>
      </p:sp>
      <p:sp>
        <p:nvSpPr>
          <p:cNvPr id="15" name="Oval 14"/>
          <p:cNvSpPr/>
          <p:nvPr/>
        </p:nvSpPr>
        <p:spPr>
          <a:xfrm>
            <a:off x="5857250" y="3371600"/>
            <a:ext cx="200000" cy="2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0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Supply Chain</a:t>
            </a:r>
          </a:p>
        </p:txBody>
      </p:sp>
      <p:sp>
        <p:nvSpPr>
          <p:cNvPr id="17" name="Oval 16"/>
          <p:cNvSpPr/>
          <p:nvPr/>
        </p:nvSpPr>
        <p:spPr>
          <a:xfrm>
            <a:off x="4057250" y="3371600"/>
            <a:ext cx="200000" cy="2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2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Compliance</a:t>
            </a:r>
          </a:p>
        </p:txBody>
      </p:sp>
      <p:sp>
        <p:nvSpPr>
          <p:cNvPr id="19" name="Oval 18"/>
          <p:cNvSpPr/>
          <p:nvPr/>
        </p:nvSpPr>
        <p:spPr>
          <a:xfrm>
            <a:off x="5857250" y="3371600"/>
            <a:ext cx="200000" cy="2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50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Talent</a:t>
            </a:r>
          </a:p>
        </p:txBody>
      </p:sp>
      <p:sp>
        <p:nvSpPr>
          <p:cNvPr id="21" name="Oval 20"/>
          <p:cNvSpPr/>
          <p:nvPr/>
        </p:nvSpPr>
        <p:spPr>
          <a:xfrm>
            <a:off x="5857250" y="3371600"/>
            <a:ext cx="200000" cy="2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0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Market Shift</a:t>
            </a:r>
          </a:p>
        </p:txBody>
      </p:sp>
      <p:sp>
        <p:nvSpPr>
          <p:cNvPr id="23" name="Oval 22"/>
          <p:cNvSpPr/>
          <p:nvPr/>
        </p:nvSpPr>
        <p:spPr>
          <a:xfrm>
            <a:off x="2257250" y="4571600"/>
            <a:ext cx="200000" cy="2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1477250" y="47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Technology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57250" y="5351600"/>
            <a:ext cx="5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B8A72"/>
                </a:solidFill>
                <a:latin typeface="Inter"/>
              </a:rPr>
              <a:t>Likelihood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1657250" y="5331600"/>
            <a:ext cx="50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957250" y="33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B8A72"/>
                </a:solidFill>
                <a:latin typeface="Inter"/>
              </a:rPr>
              <a:t>Impact</a:t>
            </a:r>
          </a:p>
        </p:txBody>
      </p:sp>
      <p:cxnSp>
        <p:nvCxnSpPr>
          <p:cNvPr id="28" name="Connector 27"/>
          <p:cNvCxnSpPr/>
          <p:nvPr/>
        </p:nvCxnSpPr>
        <p:spPr>
          <a:xfrm flipV="1">
            <a:off x="1397250" y="1871600"/>
            <a:ext cx="0" cy="320000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457250" y="1421600"/>
            <a:ext cx="18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Low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257250" y="1421600"/>
            <a:ext cx="18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Med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057250" y="1421600"/>
            <a:ext cx="18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High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07250" y="1671600"/>
            <a:ext cx="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High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07250" y="2871600"/>
            <a:ext cx="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Med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007250" y="4071600"/>
            <a:ext cx="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Low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357250" y="1621600"/>
            <a:ext cx="3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F4C5C"/>
                </a:solidFill>
                <a:latin typeface="Inter"/>
              </a:rPr>
              <a:t>Risk Register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7357250" y="1921600"/>
            <a:ext cx="20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7387250" y="2051600"/>
            <a:ext cx="100000" cy="10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557250" y="20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Data Breach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557250" y="22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Unauthorized access to sensitive data</a:t>
            </a:r>
          </a:p>
        </p:txBody>
      </p:sp>
      <p:sp>
        <p:nvSpPr>
          <p:cNvPr id="40" name="Oval 39"/>
          <p:cNvSpPr/>
          <p:nvPr/>
        </p:nvSpPr>
        <p:spPr>
          <a:xfrm>
            <a:off x="7387250" y="26016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7557250" y="25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Supply Chain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557250" y="27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Key vendor disruption risk</a:t>
            </a:r>
          </a:p>
        </p:txBody>
      </p:sp>
      <p:sp>
        <p:nvSpPr>
          <p:cNvPr id="43" name="Oval 42"/>
          <p:cNvSpPr/>
          <p:nvPr/>
        </p:nvSpPr>
        <p:spPr>
          <a:xfrm>
            <a:off x="7387250" y="3151600"/>
            <a:ext cx="100000" cy="1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557250" y="31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Compliance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557250" y="33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Regulatory non-compliance</a:t>
            </a:r>
          </a:p>
        </p:txBody>
      </p:sp>
      <p:sp>
        <p:nvSpPr>
          <p:cNvPr id="46" name="Oval 45"/>
          <p:cNvSpPr/>
          <p:nvPr/>
        </p:nvSpPr>
        <p:spPr>
          <a:xfrm>
            <a:off x="7387250" y="3701600"/>
            <a:ext cx="100000" cy="1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7557250" y="36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Talent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557250" y="38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Key personnel retention</a:t>
            </a:r>
          </a:p>
        </p:txBody>
      </p:sp>
      <p:sp>
        <p:nvSpPr>
          <p:cNvPr id="49" name="Oval 48"/>
          <p:cNvSpPr/>
          <p:nvPr/>
        </p:nvSpPr>
        <p:spPr>
          <a:xfrm>
            <a:off x="7387250" y="42516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557250" y="42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Market Shift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557250" y="44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Competitive landscape change</a:t>
            </a:r>
          </a:p>
        </p:txBody>
      </p:sp>
      <p:sp>
        <p:nvSpPr>
          <p:cNvPr id="52" name="Oval 51"/>
          <p:cNvSpPr/>
          <p:nvPr/>
        </p:nvSpPr>
        <p:spPr>
          <a:xfrm>
            <a:off x="7387250" y="48016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557250" y="47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Technology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557250" y="49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Legacy system failure</a:t>
            </a:r>
          </a:p>
        </p:txBody>
      </p:sp>
      <p:sp>
        <p:nvSpPr>
          <p:cNvPr id="55" name="Rectangle 5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Programs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Expanding access and quality of care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Clinical Priorities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Reduce hospital-acquired infections by 25%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Achieve top-decile patient satisfaction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Implement AI-assisted diagnosis in radiology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Launch chronic disease management program</a:t>
            </a:r>
          </a:p>
        </p:txBody>
      </p:sp>
      <p:sp>
        <p:nvSpPr>
          <p:cNvPr id="8" name="Rectangle 7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Growth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Expand telehealth to 30 new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Open 3 ambulatory surgery centers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Develop specialty centers of excellence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Partner with 2 academic medical centers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Clinical Care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Patient-centered care delivery with measurable quality outcomes.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0D948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Digital Health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Technology platforms that connect patients, providers, and data seamlessly.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Research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Advancing medical knowledge through clinical trials and applied research.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57250" y="2229000"/>
            <a:ext cx="50000" cy="2400000"/>
          </a:xfrm>
          <a:prstGeom prst="rect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607250" y="2329000"/>
            <a:ext cx="97275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0" i="1">
                <a:solidFill>
                  <a:srgbClr val="0F4C5C"/>
                </a:solidFill>
                <a:latin typeface="Inter"/>
              </a:rPr>
              <a:t>The future of healthcare lies at the intersection of compassion and technology. By empowering clinicians with the right tools, we don't just treat illness — we transform lives.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1607250" y="4029000"/>
            <a:ext cx="10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07250" y="4129000"/>
            <a:ext cx="9727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Dr. Sarah Mitchell, CMO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07250" y="4429000"/>
            <a:ext cx="9727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Annual Clinical Excellence Report, 2025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Patients</a:t>
            </a:r>
          </a:p>
        </p:txBody>
      </p:sp>
      <p:sp>
        <p:nvSpPr>
          <p:cNvPr id="8" name="Rectangle 7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F4C5C"/>
                </a:solidFill>
                <a:latin typeface="Inter"/>
              </a:rPr>
              <a:t>85+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Hospitals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F4C5C"/>
                </a:solidFill>
                <a:latin typeface="Inter"/>
              </a:rPr>
              <a:t>98.5%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4" name="Chart 13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Project Completion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1: Discovery  (100%)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3: Testing  (45%)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FE0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250" y="1746033"/>
            <a:ext cx="256000" cy="256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17250" y="1654033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Analytics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7250" y="1934033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Real-time data insights and reporting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57250" y="2266466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250" y="2550899"/>
            <a:ext cx="256000" cy="256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17250" y="2458899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Security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17250" y="2738899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Enterprise-grade protection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857250" y="3071332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250" y="3355765"/>
            <a:ext cx="256000" cy="256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417250" y="3263765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Global Reach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17250" y="3543765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Operations in 40+ countries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857250" y="3876198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250" y="4160631"/>
            <a:ext cx="256000" cy="256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417250" y="4068631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Performance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17250" y="4348631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Sub-50ms response times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857250" y="4681064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250" y="4965497"/>
            <a:ext cx="256000" cy="2560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417250" y="4873497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Team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17250" y="5153497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2,500+ professionals worldwide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857250" y="5485930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9250" y="5770363"/>
            <a:ext cx="256000" cy="256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417250" y="5678363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Awards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17250" y="5958363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157250" y="1571600"/>
            <a:ext cx="0" cy="4095000"/>
          </a:xfrm>
          <a:prstGeom prst="line">
            <a:avLst/>
          </a:prstGeom>
          <a:ln w="317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057250" y="1471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657250" y="1371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85725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Launch Telehealth 2.0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5725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Deploy next-gen virtual care platform across all service lines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725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D9488"/>
                </a:solidFill>
                <a:latin typeface="Inter"/>
              </a:rPr>
              <a:t>VP Digital Health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725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Mar 2026</a:t>
            </a:r>
          </a:p>
        </p:txBody>
      </p:sp>
      <p:sp>
        <p:nvSpPr>
          <p:cNvPr id="12" name="Oval 11"/>
          <p:cNvSpPr/>
          <p:nvPr/>
        </p:nvSpPr>
        <p:spPr>
          <a:xfrm>
            <a:off x="1057250" y="2836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657250" y="2736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1857250" y="277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AI Diagnostic Pilot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57250" y="308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Roll out ML-assisted radiology reading at 5 pilot sites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57250" y="277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Clinical Informatics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657250" y="308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Apr 2026</a:t>
            </a:r>
          </a:p>
        </p:txBody>
      </p:sp>
      <p:sp>
        <p:nvSpPr>
          <p:cNvPr id="18" name="Oval 17"/>
          <p:cNvSpPr/>
          <p:nvPr/>
        </p:nvSpPr>
        <p:spPr>
          <a:xfrm>
            <a:off x="1057250" y="4201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1657250" y="4101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1857250" y="414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Staffing Initiative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57250" y="445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Recruit 200 nurses through new residency partnerships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57250" y="414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Chief Nursing Officer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657250" y="445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May 2026</a:t>
            </a:r>
          </a:p>
        </p:txBody>
      </p:sp>
      <p:sp>
        <p:nvSpPr>
          <p:cNvPr id="24" name="Oval 23"/>
          <p:cNvSpPr/>
          <p:nvPr/>
        </p:nvSpPr>
        <p:spPr>
          <a:xfrm>
            <a:off x="1057250" y="5566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657250" y="5466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857250" y="550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Quality Review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57250" y="581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Complete annual clinical quality audit and benchmarking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657250" y="550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366F1"/>
                </a:solidFill>
                <a:latin typeface="Inter"/>
              </a:rPr>
              <a:t>Quality Committee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657250" y="581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Jun 2026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2743200" y="1629000"/>
            <a:ext cx="67056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ctor 2"/>
          <p:cNvCxnSpPr/>
          <p:nvPr/>
        </p:nvCxnSpPr>
        <p:spPr>
          <a:xfrm>
            <a:off x="5896000" y="1629000"/>
            <a:ext cx="4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357250" y="1929000"/>
            <a:ext cx="94775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0F4C5C"/>
                </a:solidFill>
                <a:latin typeface="Inter"/>
              </a:rPr>
              <a:t>Partner With Us to
Transform Patient Care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796000" y="3429000"/>
            <a:ext cx="600000" cy="0"/>
          </a:xfrm>
          <a:prstGeom prst="line">
            <a:avLst/>
          </a:prstGeom>
          <a:ln w="254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857250" y="3679000"/>
            <a:ext cx="84775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Let's discuss how our clinical platform and expertise can help your health system achieve better outcomes.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2743200" y="4429000"/>
            <a:ext cx="67056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57250" y="4729000"/>
            <a:ext cx="10477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Email: partnerships@medtech.com    |    Phone: +1 (555) 234-5678    |    Web: www.medtechsolutions.com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52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85800" y="1721600"/>
            <a:ext cx="471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Our Mission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85800" y="2221600"/>
            <a:ext cx="4715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5B8A72"/>
                </a:solidFill>
                <a:latin typeface="Inter"/>
              </a:rPr>
              <a:t>At MedTech Solutions, our mission is to improve patient outcomes through innovative healthcare technology and compassionate care delivery.
We partner with leading health systems to transform clinical workflows and reduce costs.</a:t>
            </a:r>
          </a:p>
        </p:txBody>
      </p:sp>
      <p:sp>
        <p:nvSpPr>
          <p:cNvPr id="8" name="Rectangle 7"/>
          <p:cNvSpPr/>
          <p:nvPr/>
        </p:nvSpPr>
        <p:spPr>
          <a:xfrm>
            <a:off x="6291000" y="147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7349800" y="1791600"/>
            <a:ext cx="360000" cy="3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391000" y="227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2008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91000" y="272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Founded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028600" y="147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08740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9128600" y="227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3,200+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128600" y="272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Clinicians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291000" y="370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7349800" y="402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391000" y="450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85+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391000" y="495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Hospitals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9028600" y="370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087400" y="4021600"/>
            <a:ext cx="360000" cy="3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128600" y="450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128600" y="495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Patients/Year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3048000" y="142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ctor 2"/>
          <p:cNvCxnSpPr/>
          <p:nvPr/>
        </p:nvCxnSpPr>
        <p:spPr>
          <a:xfrm>
            <a:off x="3048000" y="14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048000" y="1729000"/>
            <a:ext cx="60960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0F4C5C"/>
                </a:solidFill>
                <a:latin typeface="Inter"/>
              </a:rPr>
              <a:t>Thank You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96000" y="2729000"/>
            <a:ext cx="4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048000" y="302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✉  Email: contact@company.com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8000" y="340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☎  Phone: +1 (555) 123-4567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0" y="378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⌂  Website: www.company.com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48000" y="416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⚑  Location: New York, NY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3048000" y="474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8844000" y="474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57250" y="5958000"/>
            <a:ext cx="10477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DC4B8"/>
                </a:solidFill>
                <a:latin typeface="Inter"/>
              </a:rPr>
              <a:t>MedTech Solutions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6908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908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Patient First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Every decision starts with what's best for the patient and their family.</a:t>
            </a:r>
          </a:p>
        </p:txBody>
      </p:sp>
      <p:sp>
        <p:nvSpPr>
          <p:cNvPr id="9" name="Oval 8"/>
          <p:cNvSpPr/>
          <p:nvPr/>
        </p:nvSpPr>
        <p:spPr>
          <a:xfrm>
            <a:off x="44609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09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559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Clinical Excellence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059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We pursue the highest evidence-based standards in every interaction.</a:t>
            </a:r>
          </a:p>
        </p:txBody>
      </p:sp>
      <p:sp>
        <p:nvSpPr>
          <p:cNvPr id="13" name="Oval 12"/>
          <p:cNvSpPr/>
          <p:nvPr/>
        </p:nvSpPr>
        <p:spPr>
          <a:xfrm>
            <a:off x="72310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310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260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Compassion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760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We treat every individual with dignity, empathy, and respect.</a:t>
            </a:r>
          </a:p>
        </p:txBody>
      </p:sp>
      <p:sp>
        <p:nvSpPr>
          <p:cNvPr id="17" name="Oval 16"/>
          <p:cNvSpPr/>
          <p:nvPr/>
        </p:nvSpPr>
        <p:spPr>
          <a:xfrm>
            <a:off x="100011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00011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961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Innovation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461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We harness technology to make healthcare more accessible and effective.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408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408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Dr. Sarah Mitchell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Chief Medical Officer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133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Board-certified, 25 years in clinical leadership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559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09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09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59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James Rodriguez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059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834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359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Former COO of a top-10 health system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260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810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810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760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Dr. Emily Park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760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VP Clinical Research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535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3060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200+ peer-reviewed publications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961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511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511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461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David Thompson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461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Chief Nursing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6236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761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Magnet designation champion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771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5800" y="2471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Patients Annually</a:t>
            </a:r>
          </a:p>
        </p:txBody>
      </p:sp>
      <p:sp>
        <p:nvSpPr>
          <p:cNvPr id="8" name="Rectangle 7"/>
          <p:cNvSpPr/>
          <p:nvPr/>
        </p:nvSpPr>
        <p:spPr>
          <a:xfrm>
            <a:off x="4379266" y="1471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479266" y="1771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3,200+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79266" y="2471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Clinical Staff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072732" y="1471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172732" y="1771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98.5%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172732" y="2471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Patient Satisfaction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85800" y="3837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85800" y="4137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85+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5800" y="4837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Partner Hospitals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379266" y="3837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479266" y="4137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15%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79266" y="4837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Readmission Reduction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072732" y="3837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172732" y="4137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4.9/5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72732" y="4837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Physician Rating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Clinical Strategy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Evidence-based paths to better outcomes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57250" y="1471600"/>
            <a:ext cx="6076950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Patient satisfaction scores increased to 98.5%, ranking in the top 5% nationally across all service lines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Readmission rates decreased by 15% through our predictive analytics and care coordination programs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Successfully onboarded 12 new hospital partners, expanding our clinical network to 85+ facilities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Launched telehealth platform serving 450K virtual visits annually with 96% provider adoption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Clinical research division published 45 peer-reviewed studies advancing treatment protocols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324200" y="1471600"/>
            <a:ext cx="4010550" cy="4500000"/>
          </a:xfrm>
          <a:prstGeom prst="roundRect">
            <a:avLst>
              <a:gd name="adj" fmla="val 2222"/>
            </a:avLst>
          </a:prstGeom>
          <a:solidFill>
            <a:srgbClr val="0F4C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74200" y="1671600"/>
            <a:ext cx="37105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36414"/>
                </a:solidFill>
                <a:latin typeface="Inter"/>
              </a:rPr>
              <a:t>2.1M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74200" y="2171600"/>
            <a:ext cx="37105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B7BD"/>
                </a:solidFill>
                <a:latin typeface="Inter"/>
              </a:rPr>
              <a:t>Patients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524200" y="2921600"/>
            <a:ext cx="3610550" cy="0"/>
          </a:xfrm>
          <a:prstGeom prst="line">
            <a:avLst/>
          </a:prstGeom>
          <a:ln w="6350">
            <a:solidFill>
              <a:srgbClr val="578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74200" y="3171600"/>
            <a:ext cx="37105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36414"/>
                </a:solidFill>
                <a:latin typeface="Inter"/>
              </a:rPr>
              <a:t>-15%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74200" y="3671600"/>
            <a:ext cx="37105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B7BD"/>
                </a:solidFill>
                <a:latin typeface="Inter"/>
              </a:rPr>
              <a:t>Readmissions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524200" y="4421600"/>
            <a:ext cx="3610550" cy="0"/>
          </a:xfrm>
          <a:prstGeom prst="line">
            <a:avLst/>
          </a:prstGeom>
          <a:ln w="6350">
            <a:solidFill>
              <a:srgbClr val="578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74200" y="4671600"/>
            <a:ext cx="37105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36414"/>
                </a:solidFill>
                <a:latin typeface="Inter"/>
              </a:rPr>
              <a:t>98.5%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74200" y="5171600"/>
            <a:ext cx="37105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B7BD"/>
                </a:solidFill>
                <a:latin typeface="Inter"/>
              </a:rPr>
              <a:t>Satisfaction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